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378" r:id="rId2"/>
    <p:sldId id="380" r:id="rId3"/>
    <p:sldId id="395" r:id="rId4"/>
    <p:sldId id="396" r:id="rId5"/>
    <p:sldId id="397" r:id="rId6"/>
    <p:sldId id="398" r:id="rId7"/>
    <p:sldId id="399" r:id="rId8"/>
    <p:sldId id="400" r:id="rId9"/>
    <p:sldId id="401" r:id="rId10"/>
    <p:sldId id="402" r:id="rId11"/>
    <p:sldId id="403" r:id="rId12"/>
    <p:sldId id="393" r:id="rId1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990">
          <p15:clr>
            <a:srgbClr val="A4A3A4"/>
          </p15:clr>
        </p15:guide>
        <p15:guide id="2" pos="5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F06"/>
    <a:srgbClr val="AE6C6C"/>
    <a:srgbClr val="E53462"/>
    <a:srgbClr val="E74771"/>
    <a:srgbClr val="AAC401"/>
    <a:srgbClr val="C1E101"/>
    <a:srgbClr val="68794D"/>
    <a:srgbClr val="CC0066"/>
    <a:srgbClr val="FA95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76" autoAdjust="0"/>
    <p:restoredTop sz="94171" autoAdjust="0"/>
  </p:normalViewPr>
  <p:slideViewPr>
    <p:cSldViewPr snapToGrid="0" snapToObjects="1">
      <p:cViewPr varScale="1">
        <p:scale>
          <a:sx n="81" d="100"/>
          <a:sy n="81" d="100"/>
        </p:scale>
        <p:origin x="1164" y="84"/>
      </p:cViewPr>
      <p:guideLst>
        <p:guide orient="horz" pos="3990"/>
        <p:guide pos="576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6" d="100"/>
          <a:sy n="76" d="100"/>
        </p:scale>
        <p:origin x="-3978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8" rIns="91138" bIns="45568" numCol="1" anchor="t" anchorCtr="0" compatLnSpc="1">
            <a:prstTxWarp prst="textNoShape">
              <a:avLst/>
            </a:prstTxWarp>
          </a:bodyPr>
          <a:lstStyle>
            <a:lvl1pPr defTabSz="911151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1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8" rIns="91138" bIns="45568" numCol="1" anchor="t" anchorCtr="0" compatLnSpc="1">
            <a:prstTxWarp prst="textNoShape">
              <a:avLst/>
            </a:prstTxWarp>
          </a:bodyPr>
          <a:lstStyle>
            <a:lvl1pPr algn="r" defTabSz="911151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8" rIns="91138" bIns="45568" numCol="1" anchor="b" anchorCtr="0" compatLnSpc="1">
            <a:prstTxWarp prst="textNoShape">
              <a:avLst/>
            </a:prstTxWarp>
          </a:bodyPr>
          <a:lstStyle>
            <a:lvl1pPr defTabSz="911151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8" rIns="91138" bIns="45568" numCol="1" anchor="b" anchorCtr="0" compatLnSpc="1">
            <a:prstTxWarp prst="textNoShape">
              <a:avLst/>
            </a:prstTxWarp>
          </a:bodyPr>
          <a:lstStyle>
            <a:lvl1pPr algn="r" defTabSz="911151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FA8D0453-10BF-4C95-809A-884ED666E93C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6921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8" rIns="91138" bIns="45568" numCol="1" anchor="t" anchorCtr="0" compatLnSpc="1">
            <a:prstTxWarp prst="textNoShape">
              <a:avLst/>
            </a:prstTxWarp>
          </a:bodyPr>
          <a:lstStyle>
            <a:lvl1pPr defTabSz="911151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1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8" rIns="91138" bIns="45568" numCol="1" anchor="t" anchorCtr="0" compatLnSpc="1">
            <a:prstTxWarp prst="textNoShape">
              <a:avLst/>
            </a:prstTxWarp>
          </a:bodyPr>
          <a:lstStyle>
            <a:lvl1pPr algn="r" defTabSz="911151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1" y="4716463"/>
            <a:ext cx="49815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8" rIns="91138" bIns="455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Klicken Sie, um die Formate des Vorlagentextes zu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8" rIns="91138" bIns="45568" numCol="1" anchor="b" anchorCtr="0" compatLnSpc="1">
            <a:prstTxWarp prst="textNoShape">
              <a:avLst/>
            </a:prstTxWarp>
          </a:bodyPr>
          <a:lstStyle>
            <a:lvl1pPr defTabSz="911151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8" rIns="91138" bIns="45568" numCol="1" anchor="b" anchorCtr="0" compatLnSpc="1">
            <a:prstTxWarp prst="textNoShape">
              <a:avLst/>
            </a:prstTxWarp>
          </a:bodyPr>
          <a:lstStyle>
            <a:lvl1pPr algn="r" defTabSz="911151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A725D5F6-98E4-4E2F-8ECA-2EB46F68551E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0980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B114E-9A6C-1142-986C-6D313907B394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49003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B114E-9A6C-1142-986C-6D313907B394}" type="slidenum">
              <a:rPr lang="de-DE" smtClean="0"/>
              <a:pPr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8148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B114E-9A6C-1142-986C-6D313907B394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4417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B114E-9A6C-1142-986C-6D313907B394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3162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B114E-9A6C-1142-986C-6D313907B394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5884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B114E-9A6C-1142-986C-6D313907B394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3207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B114E-9A6C-1142-986C-6D313907B394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3038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B114E-9A6C-1142-986C-6D313907B394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9259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B114E-9A6C-1142-986C-6D313907B394}" type="slidenum">
              <a:rPr lang="de-DE" smtClean="0"/>
              <a:pPr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66658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B114E-9A6C-1142-986C-6D313907B394}" type="slidenum">
              <a:rPr lang="de-DE" smtClean="0"/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615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Folie1"/>
          <p:cNvPicPr>
            <a:picLocks noChangeAspect="1" noChangeArrowheads="1"/>
          </p:cNvPicPr>
          <p:nvPr userDrawn="1"/>
        </p:nvPicPr>
        <p:blipFill>
          <a:blip r:embed="rId2"/>
          <a:srcRect r="65534"/>
          <a:stretch>
            <a:fillRect/>
          </a:stretch>
        </p:blipFill>
        <p:spPr bwMode="auto">
          <a:xfrm>
            <a:off x="0" y="0"/>
            <a:ext cx="315157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8"/>
          <p:cNvSpPr>
            <a:spLocks noGrp="1" noChangeArrowheads="1"/>
          </p:cNvSpPr>
          <p:nvPr userDrawn="1"/>
        </p:nvSpPr>
        <p:spPr bwMode="auto">
          <a:xfrm>
            <a:off x="1000125" y="2733675"/>
            <a:ext cx="42195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de-DE" sz="2800">
              <a:solidFill>
                <a:srgbClr val="FF9900"/>
              </a:solidFill>
              <a:ea typeface="Geneva" pitchFamily="1" charset="-128"/>
              <a:cs typeface="+mn-cs"/>
            </a:endParaRPr>
          </a:p>
        </p:txBody>
      </p:sp>
      <p:sp>
        <p:nvSpPr>
          <p:cNvPr id="4" name="Text Box 29"/>
          <p:cNvSpPr txBox="1">
            <a:spLocks noChangeArrowheads="1"/>
          </p:cNvSpPr>
          <p:nvPr userDrawn="1"/>
        </p:nvSpPr>
        <p:spPr bwMode="auto">
          <a:xfrm>
            <a:off x="990600" y="3990975"/>
            <a:ext cx="3943350" cy="327025"/>
          </a:xfrm>
          <a:prstGeom prst="rect">
            <a:avLst/>
          </a:prstGeom>
          <a:noFill/>
          <a:ln>
            <a:noFill/>
          </a:ln>
          <a:extLst/>
        </p:spPr>
        <p:txBody>
          <a:bodyPr lIns="18000" tIns="10800" rIns="18000" bIns="10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defRPr/>
            </a:pPr>
            <a:endParaRPr lang="de-DE" sz="2000" smtClean="0">
              <a:ea typeface="Geneva" pitchFamily="1" charset="-128"/>
              <a:cs typeface="+mn-cs"/>
            </a:endParaRP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914400" y="1343025"/>
            <a:ext cx="7986713" cy="369332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914400" y="1981200"/>
            <a:ext cx="7986713" cy="4114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48713" y="6611938"/>
            <a:ext cx="2349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900" b="1">
                <a:solidFill>
                  <a:schemeClr val="bg2"/>
                </a:solidFill>
                <a:cs typeface="+mn-cs"/>
              </a:defRPr>
            </a:lvl1pPr>
          </a:lstStyle>
          <a:p>
            <a:pPr>
              <a:defRPr/>
            </a:pPr>
            <a:fld id="{D3C324A7-E54C-4297-A3BA-F06A8E987C9F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793A6-2ECC-4D15-8726-D860DEC6D7B0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905625" y="1343025"/>
            <a:ext cx="1995488" cy="47529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1343025"/>
            <a:ext cx="5838825" cy="47529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EDD29-66BF-4DC3-BD9E-9D283F794385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1435833" y="2314607"/>
            <a:ext cx="5486706" cy="530195"/>
          </a:xfrm>
        </p:spPr>
        <p:txBody>
          <a:bodyPr wrap="none"/>
          <a:lstStyle>
            <a:lvl1pPr marL="0" indent="0">
              <a:buNone/>
              <a:defRPr sz="2000" b="1"/>
            </a:lvl1pPr>
          </a:lstStyle>
          <a:p>
            <a:pPr lvl="0"/>
            <a:r>
              <a:rPr lang="de-DE" dirty="0" smtClean="0"/>
              <a:t>Präsentationstitel hinzufügen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435833" y="2985023"/>
            <a:ext cx="5486707" cy="65564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 smtClean="0"/>
              <a:t>Unterzeile mit Details hinzufügen. Dieser Text darf länger sein und über zwei Zeilen gehen</a:t>
            </a:r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1435834" y="3848892"/>
            <a:ext cx="5486705" cy="192000"/>
          </a:xfrm>
        </p:spPr>
        <p:txBody>
          <a:bodyPr>
            <a:normAutofit/>
          </a:bodyPr>
          <a:lstStyle>
            <a:lvl1pPr marL="0" indent="0">
              <a:lnSpc>
                <a:spcPct val="80000"/>
              </a:lnSpc>
              <a:buNone/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 smtClean="0"/>
              <a:t>&lt;Präsentator&gt;</a:t>
            </a:r>
          </a:p>
        </p:txBody>
      </p:sp>
      <p:sp>
        <p:nvSpPr>
          <p:cNvPr id="5" name="Textplatzhalt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1435834" y="4056351"/>
            <a:ext cx="5486705" cy="192000"/>
          </a:xfrm>
        </p:spPr>
        <p:txBody>
          <a:bodyPr>
            <a:normAutofit/>
          </a:bodyPr>
          <a:lstStyle>
            <a:lvl1pPr marL="0" indent="0">
              <a:lnSpc>
                <a:spcPct val="80000"/>
              </a:lnSpc>
              <a:buNone/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 smtClean="0"/>
              <a:t>&lt;Ort, TT.MM.JJ&gt;</a:t>
            </a:r>
            <a:endParaRPr lang="de-DE" dirty="0"/>
          </a:p>
        </p:txBody>
      </p:sp>
      <p:cxnSp>
        <p:nvCxnSpPr>
          <p:cNvPr id="7" name="Gerade Verbindung 6"/>
          <p:cNvCxnSpPr/>
          <p:nvPr userDrawn="1"/>
        </p:nvCxnSpPr>
        <p:spPr>
          <a:xfrm flipV="1">
            <a:off x="0" y="6249470"/>
            <a:ext cx="9144000" cy="1"/>
          </a:xfrm>
          <a:prstGeom prst="line">
            <a:avLst/>
          </a:prstGeom>
          <a:ln w="9525" cmpd="sng">
            <a:solidFill>
              <a:srgbClr val="FF82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 7" descr="TA_Logo_2014_UZ_1920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3960" y="339807"/>
            <a:ext cx="1620382" cy="61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2599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halt 1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14400" y="901184"/>
            <a:ext cx="7986713" cy="73866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 smtClean="0"/>
              <a:t>Hier eine ein- oder zweizeilige Headline einsetzen</a:t>
            </a:r>
            <a:endParaRPr lang="de-DE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4" hasCustomPrompt="1"/>
          </p:nvPr>
        </p:nvSpPr>
        <p:spPr>
          <a:xfrm>
            <a:off x="526081" y="2192911"/>
            <a:ext cx="6175159" cy="3716867"/>
          </a:xfrm>
        </p:spPr>
        <p:txBody>
          <a:bodyPr/>
          <a:lstStyle/>
          <a:p>
            <a:pPr lvl="0"/>
            <a:r>
              <a:rPr lang="en-US" dirty="0" err="1" smtClean="0"/>
              <a:t>Aufzählung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r>
              <a:rPr lang="en-US" dirty="0" smtClean="0"/>
              <a:t> 1</a:t>
            </a:r>
          </a:p>
          <a:p>
            <a:pPr lvl="1"/>
            <a:r>
              <a:rPr lang="en-US" dirty="0" err="1" smtClean="0"/>
              <a:t>Aufzählung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r>
              <a:rPr lang="en-US" dirty="0" smtClean="0"/>
              <a:t> 2</a:t>
            </a:r>
          </a:p>
          <a:p>
            <a:pPr lvl="2"/>
            <a:r>
              <a:rPr lang="en-US" dirty="0" err="1" smtClean="0"/>
              <a:t>Aufzählung</a:t>
            </a:r>
            <a:r>
              <a:rPr lang="en-US" dirty="0" smtClean="0"/>
              <a:t> in </a:t>
            </a:r>
            <a:r>
              <a:rPr lang="en-US" dirty="0" err="1" smtClean="0"/>
              <a:t>Ebene</a:t>
            </a:r>
            <a:r>
              <a:rPr lang="en-US" dirty="0" smtClean="0"/>
              <a:t> 3</a:t>
            </a:r>
          </a:p>
          <a:p>
            <a:pPr lvl="3"/>
            <a:endParaRPr lang="en-US" dirty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>
          <a:xfrm>
            <a:off x="525358" y="354253"/>
            <a:ext cx="3973617" cy="496784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Präsentationstitel, Präsentator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39189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225295" y="935854"/>
            <a:ext cx="4848577" cy="296962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 smtClean="0"/>
              <a:t>„Zitat.“</a:t>
            </a:r>
            <a:endParaRPr lang="de-DE" dirty="0"/>
          </a:p>
        </p:txBody>
      </p:sp>
      <p:sp>
        <p:nvSpPr>
          <p:cNvPr id="3" name="Textplatzhalt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25295" y="3905479"/>
            <a:ext cx="4848577" cy="528000"/>
          </a:xfrm>
        </p:spPr>
        <p:txBody>
          <a:bodyPr anchor="ctr">
            <a:normAutofit/>
          </a:bodyPr>
          <a:lstStyle>
            <a:lvl1pPr marL="0" indent="0" algn="r">
              <a:buNone/>
              <a:defRPr sz="14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 smtClean="0"/>
              <a:t>&lt;Quelle&gt;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203190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1087833"/>
            <a:ext cx="7986713" cy="369332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1820411"/>
            <a:ext cx="7986713" cy="463355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1E7BB-5C89-471C-8230-9FFC5343712B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B3A12-502E-4B7E-8213-FC46B293F58E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391636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83163" y="1981200"/>
            <a:ext cx="3917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45EDE-A385-41BD-8271-96184D48E799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03723-7E78-43E3-9B05-573D536AEF29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F4D48-CD8F-4F09-B448-43A30516D984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97264-38CF-479B-ABF0-8E418C069E23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343025"/>
            <a:ext cx="79867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idx="1"/>
          </p:nvPr>
        </p:nvSpPr>
        <p:spPr bwMode="auto">
          <a:xfrm>
            <a:off x="914400" y="1981200"/>
            <a:ext cx="798671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7CEA5-691A-444D-83CE-0D17C61B6CF8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17B9B-AE10-4385-A334-87EC783411B4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643798" cy="6858000"/>
          </a:xfrm>
          <a:prstGeom prst="rect">
            <a:avLst/>
          </a:prstGeom>
        </p:spPr>
      </p:pic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48713" y="6611938"/>
            <a:ext cx="2349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900" b="1">
                <a:solidFill>
                  <a:schemeClr val="bg2"/>
                </a:solidFill>
                <a:cs typeface="+mn-cs"/>
              </a:defRPr>
            </a:lvl1pPr>
          </a:lstStyle>
          <a:p>
            <a:pPr>
              <a:defRPr/>
            </a:pPr>
            <a:fld id="{D3C324A7-E54C-4297-A3BA-F06A8E987C9F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085850"/>
            <a:ext cx="79867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1029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798671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cxnSp>
        <p:nvCxnSpPr>
          <p:cNvPr id="4" name="Connecteur droit 3"/>
          <p:cNvCxnSpPr/>
          <p:nvPr userDrawn="1"/>
        </p:nvCxnSpPr>
        <p:spPr bwMode="auto">
          <a:xfrm>
            <a:off x="914400" y="1543050"/>
            <a:ext cx="8069263" cy="0"/>
          </a:xfrm>
          <a:prstGeom prst="line">
            <a:avLst/>
          </a:prstGeom>
          <a:noFill/>
          <a:ln w="9525" cap="flat" cmpd="sng" algn="ctr">
            <a:solidFill>
              <a:srgbClr val="969696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3" r:id="rId12"/>
    <p:sldLayoutId id="2147483795" r:id="rId13"/>
    <p:sldLayoutId id="2147483796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84163" indent="-282575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2pPr>
      <a:lvl3pPr marL="577850" indent="-2921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3pPr>
      <a:lvl4pPr marL="808038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4pPr>
      <a:lvl5pPr marL="1038225" indent="-228600" algn="l" rtl="0" eaLnBrk="0" fontAlgn="base" hangingPunct="0">
        <a:spcBef>
          <a:spcPct val="2000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5pPr>
      <a:lvl6pPr marL="1495425" indent="-228600" algn="l" rtl="0" fontAlgn="base">
        <a:spcBef>
          <a:spcPct val="2000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6pPr>
      <a:lvl7pPr marL="1952625" indent="-228600" algn="l" rtl="0" fontAlgn="base">
        <a:spcBef>
          <a:spcPct val="2000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7pPr>
      <a:lvl8pPr marL="2409825" indent="-228600" algn="l" rtl="0" fontAlgn="base">
        <a:spcBef>
          <a:spcPct val="2000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8pPr>
      <a:lvl9pPr marL="2867025" indent="-228600" algn="l" rtl="0" fontAlgn="base">
        <a:spcBef>
          <a:spcPct val="2000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2480862" y="2337427"/>
            <a:ext cx="5486706" cy="530195"/>
          </a:xfrm>
        </p:spPr>
        <p:txBody>
          <a:bodyPr/>
          <a:lstStyle/>
          <a:p>
            <a:pPr algn="ctr"/>
            <a:r>
              <a:rPr lang="de-DE" sz="4000" dirty="0" err="1" smtClean="0"/>
              <a:t>Connecteur</a:t>
            </a:r>
            <a:r>
              <a:rPr lang="de-DE" sz="4000" dirty="0" smtClean="0"/>
              <a:t> SECIB EXPERT</a:t>
            </a:r>
            <a:endParaRPr lang="de-DE" sz="40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1435833" y="3096018"/>
            <a:ext cx="5486706" cy="491733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Numériser directement de votre application</a:t>
            </a:r>
            <a:endParaRPr lang="fr-FR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413" y="3475984"/>
            <a:ext cx="448865" cy="44886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6238" y="7330368"/>
            <a:ext cx="548321" cy="54832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591" y="4196609"/>
            <a:ext cx="458309" cy="45830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31" y="1837539"/>
            <a:ext cx="459017" cy="45901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849" y="2639227"/>
            <a:ext cx="564997" cy="564997"/>
          </a:xfrm>
          <a:prstGeom prst="rect">
            <a:avLst/>
          </a:prstGeom>
        </p:spPr>
      </p:pic>
      <p:pic>
        <p:nvPicPr>
          <p:cNvPr id="10" name="Imagen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69196" y="5175262"/>
            <a:ext cx="2161048" cy="51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4129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919" y="1727323"/>
            <a:ext cx="8617920" cy="307777"/>
          </a:xfrm>
        </p:spPr>
        <p:txBody>
          <a:bodyPr/>
          <a:lstStyle/>
          <a:p>
            <a:r>
              <a:rPr lang="fr-FR" sz="2000" dirty="0" smtClean="0"/>
              <a:t>PRINCIPE DE FONCTIONNEMENT</a:t>
            </a:r>
            <a:endParaRPr lang="fr-FR" sz="2000" dirty="0">
              <a:solidFill>
                <a:srgbClr val="ED7F0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882919" y="2192911"/>
            <a:ext cx="6729164" cy="3716867"/>
          </a:xfrm>
        </p:spPr>
        <p:txBody>
          <a:bodyPr>
            <a:normAutofit/>
          </a:bodyPr>
          <a:lstStyle/>
          <a:p>
            <a:pPr>
              <a:buClr>
                <a:srgbClr val="ED7F06"/>
              </a:buClr>
              <a:buFont typeface="Wingdings" panose="05000000000000000000" pitchFamily="2" charset="2"/>
              <a:buChar char="v"/>
            </a:pPr>
            <a:r>
              <a:rPr lang="fr-FR" dirty="0" smtClean="0"/>
              <a:t>Le document est prêt à </a:t>
            </a:r>
            <a:r>
              <a:rPr lang="fr-FR" dirty="0" smtClean="0"/>
              <a:t>être numérisé, j’appui sur la touche départ.   </a:t>
            </a:r>
            <a:endParaRPr lang="fr-FR" dirty="0" smtClean="0"/>
          </a:p>
          <a:p>
            <a:pPr>
              <a:buClr>
                <a:srgbClr val="ED7F06"/>
              </a:buClr>
              <a:buFont typeface="Wingdings" panose="05000000000000000000" pitchFamily="2" charset="2"/>
              <a:buChar char="v"/>
            </a:pPr>
            <a:endParaRPr lang="fr-FR" dirty="0"/>
          </a:p>
          <a:p>
            <a:pPr>
              <a:buClr>
                <a:srgbClr val="ED7F06"/>
              </a:buClr>
              <a:buFont typeface="Wingdings" panose="05000000000000000000" pitchFamily="2" charset="2"/>
              <a:buChar char="v"/>
            </a:pPr>
            <a:endParaRPr lang="fr-FR" dirty="0" smtClean="0"/>
          </a:p>
          <a:p>
            <a:pPr>
              <a:buClr>
                <a:srgbClr val="ED7F06"/>
              </a:buClr>
              <a:buFont typeface="Wingdings" panose="05000000000000000000" pitchFamily="2" charset="2"/>
              <a:buChar char="v"/>
            </a:pPr>
            <a:endParaRPr lang="fr-FR" dirty="0" smtClean="0"/>
          </a:p>
          <a:p>
            <a:pPr>
              <a:buClr>
                <a:srgbClr val="ED7F06"/>
              </a:buClr>
              <a:buFont typeface="Wingdings" panose="05000000000000000000" pitchFamily="2" charset="2"/>
              <a:buChar char="v"/>
            </a:pPr>
            <a:endParaRPr lang="fr-FR" dirty="0" smtClean="0"/>
          </a:p>
          <a:p>
            <a:pPr lvl="1"/>
            <a:endParaRPr lang="fr-FR" dirty="0" smtClean="0"/>
          </a:p>
          <a:p>
            <a:r>
              <a:rPr lang="fr-FR" dirty="0" smtClean="0"/>
              <a:t> 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marL="152413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667" y="2612323"/>
            <a:ext cx="4755388" cy="3983337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802" y="3169168"/>
            <a:ext cx="3671957" cy="2203175"/>
          </a:xfrm>
          <a:prstGeom prst="rect">
            <a:avLst/>
          </a:prstGeom>
        </p:spPr>
      </p:pic>
      <p:sp>
        <p:nvSpPr>
          <p:cNvPr id="9" name="Rectangle à coins arrondis 8"/>
          <p:cNvSpPr/>
          <p:nvPr/>
        </p:nvSpPr>
        <p:spPr bwMode="auto">
          <a:xfrm>
            <a:off x="3253839" y="5909778"/>
            <a:ext cx="522514" cy="562274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8000" tIns="10800" rIns="18000" bIns="10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39414" y="4394013"/>
            <a:ext cx="1398552" cy="1956660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5638307" y="2956956"/>
            <a:ext cx="3422566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Le document est scanné, traité par la solution, puis routé au format PDF/A (texte) dans le dossier client de SECIB EXPERT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83313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919" y="1727323"/>
            <a:ext cx="8617920" cy="307777"/>
          </a:xfrm>
        </p:spPr>
        <p:txBody>
          <a:bodyPr/>
          <a:lstStyle/>
          <a:p>
            <a:r>
              <a:rPr lang="fr-FR" sz="2000" dirty="0" smtClean="0"/>
              <a:t>PRINCIPE DE FONCTIONNEMENT</a:t>
            </a:r>
            <a:endParaRPr lang="fr-FR" sz="2000" dirty="0">
              <a:solidFill>
                <a:srgbClr val="ED7F0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882919" y="2192911"/>
            <a:ext cx="6729164" cy="3716867"/>
          </a:xfrm>
        </p:spPr>
        <p:txBody>
          <a:bodyPr>
            <a:normAutofit/>
          </a:bodyPr>
          <a:lstStyle/>
          <a:p>
            <a:pPr>
              <a:buClr>
                <a:srgbClr val="ED7F06"/>
              </a:buClr>
              <a:buFont typeface="Wingdings" panose="05000000000000000000" pitchFamily="2" charset="2"/>
              <a:buChar char="v"/>
            </a:pPr>
            <a:r>
              <a:rPr lang="fr-FR" dirty="0" smtClean="0"/>
              <a:t>Depuis SECIB EXPERT je visualise mon document dans le dossier client qui correspond.</a:t>
            </a:r>
            <a:endParaRPr lang="fr-FR" dirty="0"/>
          </a:p>
          <a:p>
            <a:pPr>
              <a:buClr>
                <a:srgbClr val="ED7F06"/>
              </a:buClr>
              <a:buFont typeface="Wingdings" panose="05000000000000000000" pitchFamily="2" charset="2"/>
              <a:buChar char="v"/>
            </a:pPr>
            <a:endParaRPr lang="fr-FR" dirty="0" smtClean="0"/>
          </a:p>
          <a:p>
            <a:pPr>
              <a:buClr>
                <a:srgbClr val="ED7F06"/>
              </a:buClr>
              <a:buFont typeface="Wingdings" panose="05000000000000000000" pitchFamily="2" charset="2"/>
              <a:buChar char="v"/>
            </a:pPr>
            <a:endParaRPr lang="fr-FR" dirty="0" smtClean="0"/>
          </a:p>
          <a:p>
            <a:pPr>
              <a:buClr>
                <a:srgbClr val="ED7F06"/>
              </a:buClr>
              <a:buFont typeface="Wingdings" panose="05000000000000000000" pitchFamily="2" charset="2"/>
              <a:buChar char="v"/>
            </a:pPr>
            <a:endParaRPr lang="fr-FR" dirty="0" smtClean="0"/>
          </a:p>
          <a:p>
            <a:pPr lvl="1"/>
            <a:endParaRPr lang="fr-FR" dirty="0" smtClean="0"/>
          </a:p>
          <a:p>
            <a:r>
              <a:rPr lang="fr-FR" dirty="0" smtClean="0"/>
              <a:t> 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marL="152413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677" y="2857930"/>
            <a:ext cx="6824167" cy="383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3054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225295" y="1559141"/>
            <a:ext cx="4848577" cy="1683863"/>
          </a:xfrm>
        </p:spPr>
        <p:txBody>
          <a:bodyPr>
            <a:normAutofit/>
          </a:bodyPr>
          <a:lstStyle/>
          <a:p>
            <a:pPr algn="ctr"/>
            <a:r>
              <a:rPr lang="fr-FR" sz="3200" dirty="0" smtClean="0">
                <a:solidFill>
                  <a:srgbClr val="ED7F06"/>
                </a:solidFill>
              </a:rPr>
              <a:t>Merci </a:t>
            </a:r>
            <a:r>
              <a:rPr lang="fr-FR" sz="3200" dirty="0" smtClean="0"/>
              <a:t>de votre attention </a:t>
            </a:r>
            <a:r>
              <a:rPr lang="en-US" sz="3200" dirty="0" smtClean="0"/>
              <a:t>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406478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919" y="1727323"/>
            <a:ext cx="8617920" cy="307777"/>
          </a:xfrm>
        </p:spPr>
        <p:txBody>
          <a:bodyPr/>
          <a:lstStyle/>
          <a:p>
            <a:r>
              <a:rPr lang="fr-FR" sz="2000" dirty="0" smtClean="0"/>
              <a:t>CONNECTEUR SECIB EXPERT</a:t>
            </a:r>
            <a:endParaRPr lang="fr-FR" sz="2000" dirty="0">
              <a:solidFill>
                <a:srgbClr val="ED7F0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882919" y="2192911"/>
            <a:ext cx="6729164" cy="3716867"/>
          </a:xfrm>
        </p:spPr>
        <p:txBody>
          <a:bodyPr>
            <a:normAutofit/>
          </a:bodyPr>
          <a:lstStyle/>
          <a:p>
            <a:pPr>
              <a:buClr>
                <a:srgbClr val="ED7F06"/>
              </a:buClr>
              <a:buFont typeface="Wingdings" panose="05000000000000000000" pitchFamily="2" charset="2"/>
              <a:buChar char="v"/>
            </a:pPr>
            <a:r>
              <a:rPr lang="fr-FR" dirty="0" smtClean="0"/>
              <a:t>Le connecteur SECIB EXPERT </a:t>
            </a:r>
            <a:r>
              <a:rPr lang="fr-FR" dirty="0" smtClean="0"/>
              <a:t>permet de numériser vers vos dossiers clients</a:t>
            </a:r>
            <a:endParaRPr lang="fr-FR" dirty="0" smtClean="0"/>
          </a:p>
          <a:p>
            <a:pPr>
              <a:buClr>
                <a:srgbClr val="ED7F06"/>
              </a:buClr>
              <a:buFont typeface="Wingdings" panose="05000000000000000000" pitchFamily="2" charset="2"/>
              <a:buChar char="v"/>
            </a:pPr>
            <a:endParaRPr lang="fr-FR" dirty="0"/>
          </a:p>
          <a:p>
            <a:pPr marL="0" indent="0">
              <a:buClr>
                <a:srgbClr val="ED7F06"/>
              </a:buClr>
            </a:pPr>
            <a:r>
              <a:rPr lang="fr-FR" dirty="0" smtClean="0"/>
              <a:t>Depuis l’écran tactile du </a:t>
            </a:r>
            <a:r>
              <a:rPr lang="fr-FR" dirty="0" smtClean="0"/>
              <a:t>MFP vous aller pouvoir :</a:t>
            </a:r>
            <a:endParaRPr lang="fr-FR" dirty="0" smtClean="0"/>
          </a:p>
          <a:p>
            <a:pPr lvl="1"/>
            <a:endParaRPr lang="fr-FR" dirty="0" smtClean="0"/>
          </a:p>
          <a:p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Sélectionner le dossier client </a:t>
            </a:r>
          </a:p>
          <a:p>
            <a:pPr lvl="1"/>
            <a:r>
              <a:rPr lang="fr-FR" dirty="0" smtClean="0"/>
              <a:t>Sélectionner le libellé du dossier client </a:t>
            </a:r>
          </a:p>
          <a:p>
            <a:pPr lvl="1"/>
            <a:r>
              <a:rPr lang="fr-FR" dirty="0" smtClean="0"/>
              <a:t>Renommer le document  </a:t>
            </a:r>
          </a:p>
          <a:p>
            <a:pPr lvl="1"/>
            <a:r>
              <a:rPr lang="fr-FR" dirty="0" smtClean="0"/>
              <a:t>Envoyer au format PDF/A (texte)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Numériser directement dans l’application SECIB EXPERT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marL="152413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1208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919" y="1727323"/>
            <a:ext cx="8617920" cy="307777"/>
          </a:xfrm>
        </p:spPr>
        <p:txBody>
          <a:bodyPr/>
          <a:lstStyle/>
          <a:p>
            <a:r>
              <a:rPr lang="fr-FR" sz="2000" dirty="0" smtClean="0"/>
              <a:t>PRINCIPE DE FONCTIONNEMENT</a:t>
            </a:r>
            <a:endParaRPr lang="fr-FR" sz="2000" dirty="0">
              <a:solidFill>
                <a:srgbClr val="ED7F0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882919" y="2192911"/>
            <a:ext cx="6729164" cy="3716867"/>
          </a:xfrm>
        </p:spPr>
        <p:txBody>
          <a:bodyPr>
            <a:normAutofit/>
          </a:bodyPr>
          <a:lstStyle/>
          <a:p>
            <a:pPr>
              <a:buClr>
                <a:srgbClr val="ED7F06"/>
              </a:buClr>
              <a:buFont typeface="Wingdings" panose="05000000000000000000" pitchFamily="2" charset="2"/>
              <a:buChar char="v"/>
            </a:pPr>
            <a:r>
              <a:rPr lang="fr-FR" dirty="0" smtClean="0"/>
              <a:t>Lancer l’application de numérisation depuis l’écran du multifonction</a:t>
            </a:r>
            <a:endParaRPr lang="fr-FR" dirty="0" smtClean="0"/>
          </a:p>
          <a:p>
            <a:pPr lvl="1"/>
            <a:endParaRPr lang="fr-FR" dirty="0" smtClean="0"/>
          </a:p>
          <a:p>
            <a:r>
              <a:rPr lang="fr-FR" dirty="0" smtClean="0"/>
              <a:t> 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marL="152413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2680916"/>
            <a:ext cx="4267200" cy="3609975"/>
          </a:xfrm>
          <a:prstGeom prst="rect">
            <a:avLst/>
          </a:prstGeom>
        </p:spPr>
      </p:pic>
      <p:sp>
        <p:nvSpPr>
          <p:cNvPr id="6" name="Rectangle à coins arrondis 5"/>
          <p:cNvSpPr/>
          <p:nvPr/>
        </p:nvSpPr>
        <p:spPr bwMode="auto">
          <a:xfrm>
            <a:off x="5191879" y="4051344"/>
            <a:ext cx="757659" cy="686911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8000" tIns="10800" rIns="18000" bIns="10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3922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919" y="1727323"/>
            <a:ext cx="8617920" cy="307777"/>
          </a:xfrm>
        </p:spPr>
        <p:txBody>
          <a:bodyPr/>
          <a:lstStyle/>
          <a:p>
            <a:r>
              <a:rPr lang="fr-FR" sz="2000" dirty="0" smtClean="0"/>
              <a:t>PRINCIPE DE FONCTIONNEMENT</a:t>
            </a:r>
            <a:endParaRPr lang="fr-FR" sz="2000" dirty="0">
              <a:solidFill>
                <a:srgbClr val="ED7F0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882919" y="2192911"/>
            <a:ext cx="6729164" cy="3716867"/>
          </a:xfrm>
        </p:spPr>
        <p:txBody>
          <a:bodyPr>
            <a:normAutofit/>
          </a:bodyPr>
          <a:lstStyle/>
          <a:p>
            <a:pPr>
              <a:buClr>
                <a:srgbClr val="ED7F06"/>
              </a:buClr>
              <a:buFont typeface="Wingdings" panose="05000000000000000000" pitchFamily="2" charset="2"/>
              <a:buChar char="v"/>
            </a:pPr>
            <a:r>
              <a:rPr lang="fr-FR" dirty="0" smtClean="0"/>
              <a:t>Sélectionner le profil SECIB EXPERT pour numériser vers votre application métier.</a:t>
            </a:r>
            <a:endParaRPr lang="fr-FR" dirty="0" smtClean="0"/>
          </a:p>
          <a:p>
            <a:pPr lvl="1"/>
            <a:endParaRPr lang="fr-FR" dirty="0" smtClean="0"/>
          </a:p>
          <a:p>
            <a:r>
              <a:rPr lang="fr-FR" dirty="0" smtClean="0"/>
              <a:t> 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marL="152413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922" y="2868376"/>
            <a:ext cx="5332021" cy="319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7775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919" y="1727323"/>
            <a:ext cx="8617920" cy="307777"/>
          </a:xfrm>
        </p:spPr>
        <p:txBody>
          <a:bodyPr/>
          <a:lstStyle/>
          <a:p>
            <a:r>
              <a:rPr lang="fr-FR" sz="2000" dirty="0" smtClean="0"/>
              <a:t>PRINCIPE DE FONCTIONNEMENT</a:t>
            </a:r>
            <a:endParaRPr lang="fr-FR" sz="2000" dirty="0">
              <a:solidFill>
                <a:srgbClr val="ED7F0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882919" y="2192911"/>
            <a:ext cx="6729164" cy="3716867"/>
          </a:xfrm>
        </p:spPr>
        <p:txBody>
          <a:bodyPr>
            <a:normAutofit/>
          </a:bodyPr>
          <a:lstStyle/>
          <a:p>
            <a:pPr>
              <a:buClr>
                <a:srgbClr val="ED7F06"/>
              </a:buClr>
              <a:buFont typeface="Wingdings" panose="05000000000000000000" pitchFamily="2" charset="2"/>
              <a:buChar char="v"/>
            </a:pPr>
            <a:r>
              <a:rPr lang="fr-FR" dirty="0" smtClean="0"/>
              <a:t>Sélectionner le client ou le numéro de dossier 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 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marL="152413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293" y="2810316"/>
            <a:ext cx="5165768" cy="3099462"/>
          </a:xfrm>
          <a:prstGeom prst="rect">
            <a:avLst/>
          </a:prstGeom>
        </p:spPr>
      </p:pic>
      <p:sp>
        <p:nvSpPr>
          <p:cNvPr id="7" name="Rectangle à coins arrondis 6"/>
          <p:cNvSpPr/>
          <p:nvPr/>
        </p:nvSpPr>
        <p:spPr bwMode="auto">
          <a:xfrm>
            <a:off x="1983179" y="3515096"/>
            <a:ext cx="4144489" cy="225631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8000" tIns="10800" rIns="18000" bIns="10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9463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919" y="1727323"/>
            <a:ext cx="8617920" cy="307777"/>
          </a:xfrm>
        </p:spPr>
        <p:txBody>
          <a:bodyPr/>
          <a:lstStyle/>
          <a:p>
            <a:r>
              <a:rPr lang="fr-FR" sz="2000" dirty="0" smtClean="0"/>
              <a:t>PRINCIPE DE FONCTIONNEMENT</a:t>
            </a:r>
            <a:endParaRPr lang="fr-FR" sz="2000" dirty="0">
              <a:solidFill>
                <a:srgbClr val="ED7F0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882919" y="2192911"/>
            <a:ext cx="6729164" cy="4552273"/>
          </a:xfrm>
        </p:spPr>
        <p:txBody>
          <a:bodyPr>
            <a:normAutofit/>
          </a:bodyPr>
          <a:lstStyle/>
          <a:p>
            <a:pPr>
              <a:buClr>
                <a:srgbClr val="ED7F06"/>
              </a:buClr>
              <a:buFont typeface="Wingdings" panose="05000000000000000000" pitchFamily="2" charset="2"/>
              <a:buChar char="v"/>
            </a:pPr>
            <a:r>
              <a:rPr lang="fr-FR" dirty="0" smtClean="0"/>
              <a:t>Un clavier* apparait sur le multifonction. Saisissez le nom du client ou le numéro du client.</a:t>
            </a:r>
          </a:p>
          <a:p>
            <a:pPr>
              <a:buClr>
                <a:srgbClr val="ED7F06"/>
              </a:buClr>
              <a:buFont typeface="Wingdings" panose="05000000000000000000" pitchFamily="2" charset="2"/>
              <a:buChar char="v"/>
            </a:pPr>
            <a:endParaRPr lang="fr-FR" dirty="0" smtClean="0"/>
          </a:p>
          <a:p>
            <a:pPr>
              <a:buClr>
                <a:srgbClr val="ED7F06"/>
              </a:buClr>
              <a:buFont typeface="Wingdings" panose="05000000000000000000" pitchFamily="2" charset="2"/>
              <a:buChar char="v"/>
            </a:pPr>
            <a:endParaRPr lang="fr-FR" dirty="0"/>
          </a:p>
          <a:p>
            <a:pPr>
              <a:buClr>
                <a:srgbClr val="ED7F06"/>
              </a:buClr>
              <a:buFont typeface="Wingdings" panose="05000000000000000000" pitchFamily="2" charset="2"/>
              <a:buChar char="v"/>
            </a:pPr>
            <a:endParaRPr lang="fr-FR" dirty="0" smtClean="0"/>
          </a:p>
          <a:p>
            <a:pPr>
              <a:buClr>
                <a:srgbClr val="ED7F06"/>
              </a:buClr>
              <a:buFont typeface="Wingdings" panose="05000000000000000000" pitchFamily="2" charset="2"/>
              <a:buChar char="v"/>
            </a:pPr>
            <a:endParaRPr lang="fr-FR" dirty="0" smtClean="0"/>
          </a:p>
          <a:p>
            <a:pPr>
              <a:buClr>
                <a:srgbClr val="ED7F06"/>
              </a:buClr>
              <a:buFont typeface="Wingdings" panose="05000000000000000000" pitchFamily="2" charset="2"/>
              <a:buChar char="v"/>
            </a:pPr>
            <a:endParaRPr lang="fr-FR" dirty="0" smtClean="0"/>
          </a:p>
          <a:p>
            <a:pPr lvl="1"/>
            <a:endParaRPr lang="fr-FR" dirty="0" smtClean="0"/>
          </a:p>
          <a:p>
            <a:r>
              <a:rPr lang="fr-FR" dirty="0" smtClean="0"/>
              <a:t> 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marL="152413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1588" lvl="1" indent="0">
              <a:buNone/>
            </a:pPr>
            <a:r>
              <a:rPr lang="en-US" dirty="0" smtClean="0"/>
              <a:t>* Un support clavier en option </a:t>
            </a:r>
            <a:r>
              <a:rPr lang="en-US" dirty="0" err="1" smtClean="0"/>
              <a:t>permet</a:t>
            </a:r>
            <a:r>
              <a:rPr lang="en-US" dirty="0" smtClean="0"/>
              <a:t> de supporter un clavier “CHERRY”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443" y="2996631"/>
            <a:ext cx="5118264" cy="3070958"/>
          </a:xfrm>
          <a:prstGeom prst="rect">
            <a:avLst/>
          </a:prstGeom>
        </p:spPr>
      </p:pic>
      <p:sp>
        <p:nvSpPr>
          <p:cNvPr id="9" name="Rectangle à coins arrondis 8"/>
          <p:cNvSpPr/>
          <p:nvPr/>
        </p:nvSpPr>
        <p:spPr bwMode="auto">
          <a:xfrm>
            <a:off x="2125683" y="3408218"/>
            <a:ext cx="700644" cy="273133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8000" tIns="10800" rIns="18000" bIns="10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4211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919" y="1727323"/>
            <a:ext cx="8617920" cy="307777"/>
          </a:xfrm>
        </p:spPr>
        <p:txBody>
          <a:bodyPr/>
          <a:lstStyle/>
          <a:p>
            <a:r>
              <a:rPr lang="fr-FR" sz="2000" dirty="0" smtClean="0"/>
              <a:t>PRINCIPE DE FONCTIONNEMENT</a:t>
            </a:r>
            <a:endParaRPr lang="fr-FR" sz="2000" dirty="0">
              <a:solidFill>
                <a:srgbClr val="ED7F0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882919" y="2192911"/>
            <a:ext cx="7928572" cy="3716867"/>
          </a:xfrm>
        </p:spPr>
        <p:txBody>
          <a:bodyPr>
            <a:normAutofit/>
          </a:bodyPr>
          <a:lstStyle/>
          <a:p>
            <a:pPr>
              <a:buClr>
                <a:srgbClr val="ED7F06"/>
              </a:buClr>
              <a:buFont typeface="Wingdings" panose="05000000000000000000" pitchFamily="2" charset="2"/>
              <a:buChar char="v"/>
            </a:pPr>
            <a:r>
              <a:rPr lang="fr-FR" dirty="0" smtClean="0"/>
              <a:t>Grace à la fonction de recherche, la liste des clients comprenant les lettres ou les </a:t>
            </a:r>
            <a:r>
              <a:rPr lang="fr-FR" dirty="0" smtClean="0"/>
              <a:t>chiffres qui ont été saisis </a:t>
            </a:r>
            <a:r>
              <a:rPr lang="fr-FR" dirty="0" smtClean="0"/>
              <a:t>apparaissent sur l’écran du multifonction. </a:t>
            </a:r>
          </a:p>
          <a:p>
            <a:pPr>
              <a:buClr>
                <a:srgbClr val="ED7F06"/>
              </a:buClr>
              <a:buFont typeface="Wingdings" panose="05000000000000000000" pitchFamily="2" charset="2"/>
              <a:buChar char="v"/>
            </a:pPr>
            <a:r>
              <a:rPr lang="fr-FR" dirty="0" smtClean="0"/>
              <a:t>Je sélectionne le dossier client ou le numéro de dossier client.</a:t>
            </a:r>
          </a:p>
          <a:p>
            <a:pPr>
              <a:buClr>
                <a:srgbClr val="ED7F06"/>
              </a:buClr>
              <a:buFont typeface="Wingdings" panose="05000000000000000000" pitchFamily="2" charset="2"/>
              <a:buChar char="v"/>
            </a:pPr>
            <a:endParaRPr lang="fr-FR" dirty="0" smtClean="0"/>
          </a:p>
          <a:p>
            <a:pPr>
              <a:buClr>
                <a:srgbClr val="ED7F06"/>
              </a:buClr>
              <a:buFont typeface="Wingdings" panose="05000000000000000000" pitchFamily="2" charset="2"/>
              <a:buChar char="v"/>
            </a:pPr>
            <a:endParaRPr lang="fr-FR" dirty="0"/>
          </a:p>
          <a:p>
            <a:pPr>
              <a:buClr>
                <a:srgbClr val="ED7F06"/>
              </a:buClr>
              <a:buFont typeface="Wingdings" panose="05000000000000000000" pitchFamily="2" charset="2"/>
              <a:buChar char="v"/>
            </a:pPr>
            <a:endParaRPr lang="fr-FR" dirty="0" smtClean="0"/>
          </a:p>
          <a:p>
            <a:pPr>
              <a:buClr>
                <a:srgbClr val="ED7F06"/>
              </a:buClr>
              <a:buFont typeface="Wingdings" panose="05000000000000000000" pitchFamily="2" charset="2"/>
              <a:buChar char="v"/>
            </a:pPr>
            <a:endParaRPr lang="fr-FR" dirty="0" smtClean="0"/>
          </a:p>
          <a:p>
            <a:pPr>
              <a:buClr>
                <a:srgbClr val="ED7F06"/>
              </a:buClr>
              <a:buFont typeface="Wingdings" panose="05000000000000000000" pitchFamily="2" charset="2"/>
              <a:buChar char="v"/>
            </a:pPr>
            <a:endParaRPr lang="fr-FR" dirty="0" smtClean="0"/>
          </a:p>
          <a:p>
            <a:pPr lvl="1"/>
            <a:endParaRPr lang="fr-FR" dirty="0" smtClean="0"/>
          </a:p>
          <a:p>
            <a:r>
              <a:rPr lang="fr-FR" dirty="0" smtClean="0"/>
              <a:t> 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marL="152413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703" y="3358938"/>
            <a:ext cx="4067294" cy="244037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213" y="3342906"/>
            <a:ext cx="4120738" cy="2472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7948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919" y="1727323"/>
            <a:ext cx="8617920" cy="307777"/>
          </a:xfrm>
        </p:spPr>
        <p:txBody>
          <a:bodyPr/>
          <a:lstStyle/>
          <a:p>
            <a:r>
              <a:rPr lang="fr-FR" sz="2000" dirty="0" smtClean="0"/>
              <a:t>PRINCIPE DE FONCTIONNEMENT</a:t>
            </a:r>
            <a:endParaRPr lang="fr-FR" sz="2000" dirty="0">
              <a:solidFill>
                <a:srgbClr val="ED7F0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882918" y="2192911"/>
            <a:ext cx="8023575" cy="3716867"/>
          </a:xfrm>
        </p:spPr>
        <p:txBody>
          <a:bodyPr>
            <a:normAutofit/>
          </a:bodyPr>
          <a:lstStyle/>
          <a:p>
            <a:pPr>
              <a:buClr>
                <a:srgbClr val="ED7F06"/>
              </a:buClr>
              <a:buFont typeface="Wingdings" panose="05000000000000000000" pitchFamily="2" charset="2"/>
              <a:buChar char="v"/>
            </a:pPr>
            <a:r>
              <a:rPr lang="fr-FR" dirty="0" smtClean="0"/>
              <a:t>Je sélectionne le type de libellé. </a:t>
            </a:r>
            <a:r>
              <a:rPr lang="fr-FR" dirty="0" smtClean="0"/>
              <a:t>La liste de libellé propre au dossier client apparait sur l’écran du multifonction.</a:t>
            </a:r>
            <a:endParaRPr lang="fr-FR" dirty="0" smtClean="0"/>
          </a:p>
          <a:p>
            <a:pPr>
              <a:buClr>
                <a:srgbClr val="ED7F06"/>
              </a:buClr>
              <a:buFont typeface="Wingdings" panose="05000000000000000000" pitchFamily="2" charset="2"/>
              <a:buChar char="v"/>
            </a:pPr>
            <a:endParaRPr lang="fr-FR" dirty="0" smtClean="0"/>
          </a:p>
          <a:p>
            <a:pPr>
              <a:buClr>
                <a:srgbClr val="ED7F06"/>
              </a:buClr>
              <a:buFont typeface="Wingdings" panose="05000000000000000000" pitchFamily="2" charset="2"/>
              <a:buChar char="v"/>
            </a:pPr>
            <a:endParaRPr lang="fr-FR" dirty="0"/>
          </a:p>
          <a:p>
            <a:pPr>
              <a:buClr>
                <a:srgbClr val="ED7F06"/>
              </a:buClr>
              <a:buFont typeface="Wingdings" panose="05000000000000000000" pitchFamily="2" charset="2"/>
              <a:buChar char="v"/>
            </a:pPr>
            <a:endParaRPr lang="fr-FR" dirty="0" smtClean="0"/>
          </a:p>
          <a:p>
            <a:pPr>
              <a:buClr>
                <a:srgbClr val="ED7F06"/>
              </a:buClr>
              <a:buFont typeface="Wingdings" panose="05000000000000000000" pitchFamily="2" charset="2"/>
              <a:buChar char="v"/>
            </a:pPr>
            <a:endParaRPr lang="fr-FR" dirty="0" smtClean="0"/>
          </a:p>
          <a:p>
            <a:pPr>
              <a:buClr>
                <a:srgbClr val="ED7F06"/>
              </a:buClr>
              <a:buFont typeface="Wingdings" panose="05000000000000000000" pitchFamily="2" charset="2"/>
              <a:buChar char="v"/>
            </a:pPr>
            <a:endParaRPr lang="fr-FR" dirty="0" smtClean="0"/>
          </a:p>
          <a:p>
            <a:pPr lvl="1"/>
            <a:endParaRPr lang="fr-FR" dirty="0" smtClean="0"/>
          </a:p>
          <a:p>
            <a:r>
              <a:rPr lang="fr-FR" dirty="0" smtClean="0"/>
              <a:t> 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marL="152413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96" y="2926673"/>
            <a:ext cx="4085112" cy="245106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387" y="2926673"/>
            <a:ext cx="4085111" cy="245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785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919" y="1727323"/>
            <a:ext cx="8617920" cy="307777"/>
          </a:xfrm>
        </p:spPr>
        <p:txBody>
          <a:bodyPr/>
          <a:lstStyle/>
          <a:p>
            <a:r>
              <a:rPr lang="fr-FR" sz="2000" dirty="0" smtClean="0"/>
              <a:t>PRINCIPE DE FONCTIONNEMENT</a:t>
            </a:r>
            <a:endParaRPr lang="fr-FR" sz="2000" dirty="0">
              <a:solidFill>
                <a:srgbClr val="ED7F0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882919" y="2192911"/>
            <a:ext cx="6729164" cy="3716867"/>
          </a:xfrm>
        </p:spPr>
        <p:txBody>
          <a:bodyPr>
            <a:normAutofit/>
          </a:bodyPr>
          <a:lstStyle/>
          <a:p>
            <a:pPr>
              <a:buClr>
                <a:srgbClr val="ED7F06"/>
              </a:buClr>
              <a:buFont typeface="Wingdings" panose="05000000000000000000" pitchFamily="2" charset="2"/>
              <a:buChar char="v"/>
            </a:pPr>
            <a:r>
              <a:rPr lang="fr-FR" dirty="0" smtClean="0"/>
              <a:t>Je renomme le fichier depuis le multifonction</a:t>
            </a:r>
          </a:p>
          <a:p>
            <a:pPr>
              <a:buClr>
                <a:srgbClr val="ED7F06"/>
              </a:buClr>
              <a:buFont typeface="Wingdings" panose="05000000000000000000" pitchFamily="2" charset="2"/>
              <a:buChar char="v"/>
            </a:pPr>
            <a:endParaRPr lang="fr-FR" dirty="0" smtClean="0"/>
          </a:p>
          <a:p>
            <a:pPr>
              <a:buClr>
                <a:srgbClr val="ED7F06"/>
              </a:buClr>
              <a:buFont typeface="Wingdings" panose="05000000000000000000" pitchFamily="2" charset="2"/>
              <a:buChar char="v"/>
            </a:pPr>
            <a:endParaRPr lang="fr-FR" dirty="0"/>
          </a:p>
          <a:p>
            <a:pPr>
              <a:buClr>
                <a:srgbClr val="ED7F06"/>
              </a:buClr>
              <a:buFont typeface="Wingdings" panose="05000000000000000000" pitchFamily="2" charset="2"/>
              <a:buChar char="v"/>
            </a:pPr>
            <a:endParaRPr lang="fr-FR" dirty="0" smtClean="0"/>
          </a:p>
          <a:p>
            <a:pPr>
              <a:buClr>
                <a:srgbClr val="ED7F06"/>
              </a:buClr>
              <a:buFont typeface="Wingdings" panose="05000000000000000000" pitchFamily="2" charset="2"/>
              <a:buChar char="v"/>
            </a:pPr>
            <a:endParaRPr lang="fr-FR" dirty="0" smtClean="0"/>
          </a:p>
          <a:p>
            <a:pPr>
              <a:buClr>
                <a:srgbClr val="ED7F06"/>
              </a:buClr>
              <a:buFont typeface="Wingdings" panose="05000000000000000000" pitchFamily="2" charset="2"/>
              <a:buChar char="v"/>
            </a:pPr>
            <a:endParaRPr lang="fr-FR" dirty="0" smtClean="0"/>
          </a:p>
          <a:p>
            <a:pPr lvl="1"/>
            <a:endParaRPr lang="fr-FR" dirty="0" smtClean="0"/>
          </a:p>
          <a:p>
            <a:r>
              <a:rPr lang="fr-FR" dirty="0" smtClean="0"/>
              <a:t> 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marL="152413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58" y="2845329"/>
            <a:ext cx="4153999" cy="24924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001" y="2845329"/>
            <a:ext cx="4153999" cy="249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9424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A Vorlage_co">
  <a:themeElements>
    <a:clrScheme name="TA Vorlage_co 2">
      <a:dk1>
        <a:srgbClr val="000000"/>
      </a:dk1>
      <a:lt1>
        <a:srgbClr val="FFFFFF"/>
      </a:lt1>
      <a:dk2>
        <a:srgbClr val="000000"/>
      </a:dk2>
      <a:lt2>
        <a:srgbClr val="4D4D4D"/>
      </a:lt2>
      <a:accent1>
        <a:srgbClr val="FFCC99"/>
      </a:accent1>
      <a:accent2>
        <a:srgbClr val="FD966D"/>
      </a:accent2>
      <a:accent3>
        <a:srgbClr val="FFFFFF"/>
      </a:accent3>
      <a:accent4>
        <a:srgbClr val="000000"/>
      </a:accent4>
      <a:accent5>
        <a:srgbClr val="FFE2CA"/>
      </a:accent5>
      <a:accent6>
        <a:srgbClr val="E58762"/>
      </a:accent6>
      <a:hlink>
        <a:srgbClr val="F3590F"/>
      </a:hlink>
      <a:folHlink>
        <a:srgbClr val="225B7A"/>
      </a:folHlink>
    </a:clrScheme>
    <a:fontScheme name="TA Vorlage_c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000" tIns="10800" rIns="18000" bIns="10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000" tIns="10800" rIns="18000" bIns="10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A Vorlage_co 1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EAEAEA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A1A1A1"/>
        </a:accent6>
        <a:hlink>
          <a:srgbClr val="777777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 Vorlage_co 2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FFCC99"/>
        </a:accent1>
        <a:accent2>
          <a:srgbClr val="FD966D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58762"/>
        </a:accent6>
        <a:hlink>
          <a:srgbClr val="F3590F"/>
        </a:hlink>
        <a:folHlink>
          <a:srgbClr val="225B7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C:\Dokumente und Einstellungen\co\Anwendungsdaten\Microsoft\Vorlagen\TA Vorlage_co.pot</Template>
  <TotalTime>4893</TotalTime>
  <Words>290</Words>
  <Application>Microsoft Office PowerPoint</Application>
  <PresentationFormat>Affichage à l'écran (4:3)</PresentationFormat>
  <Paragraphs>133</Paragraphs>
  <Slides>12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Geneva</vt:lpstr>
      <vt:lpstr>Wingdings</vt:lpstr>
      <vt:lpstr>TA Vorlage_co</vt:lpstr>
      <vt:lpstr>Présentation PowerPoint</vt:lpstr>
      <vt:lpstr>CONNECTEUR SECIB EXPERT</vt:lpstr>
      <vt:lpstr>PRINCIPE DE FONCTIONNEMENT</vt:lpstr>
      <vt:lpstr>PRINCIPE DE FONCTIONNEMENT</vt:lpstr>
      <vt:lpstr>PRINCIPE DE FONCTIONNEMENT</vt:lpstr>
      <vt:lpstr>PRINCIPE DE FONCTIONNEMENT</vt:lpstr>
      <vt:lpstr>PRINCIPE DE FONCTIONNEMENT</vt:lpstr>
      <vt:lpstr>PRINCIPE DE FONCTIONNEMENT</vt:lpstr>
      <vt:lpstr>PRINCIPE DE FONCTIONNEMENT</vt:lpstr>
      <vt:lpstr>PRINCIPE DE FONCTIONNEMENT</vt:lpstr>
      <vt:lpstr>PRINCIPE DE FONCTIONNEMENT</vt:lpstr>
      <vt:lpstr>Présentation PowerPoint</vt:lpstr>
    </vt:vector>
  </TitlesOfParts>
  <Company>UTAX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Masterfolie UTAX 2007</dc:title>
  <dc:creator>Nicole Staho</dc:creator>
  <cp:lastModifiedBy>Christophe FAUCHET</cp:lastModifiedBy>
  <cp:revision>665</cp:revision>
  <cp:lastPrinted>2014-02-14T11:38:13Z</cp:lastPrinted>
  <dcterms:created xsi:type="dcterms:W3CDTF">2004-05-18T07:08:01Z</dcterms:created>
  <dcterms:modified xsi:type="dcterms:W3CDTF">2018-04-24T23:44:08Z</dcterms:modified>
</cp:coreProperties>
</file>